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sldIdLst>
    <p:sldId id="256" r:id="rId2"/>
    <p:sldId id="257" r:id="rId3"/>
    <p:sldId id="258" r:id="rId4"/>
    <p:sldId id="278" r:id="rId5"/>
    <p:sldId id="259" r:id="rId6"/>
    <p:sldId id="268" r:id="rId7"/>
    <p:sldId id="261" r:id="rId8"/>
    <p:sldId id="265" r:id="rId9"/>
    <p:sldId id="267" r:id="rId10"/>
    <p:sldId id="269" r:id="rId11"/>
    <p:sldId id="266" r:id="rId12"/>
    <p:sldId id="270" r:id="rId13"/>
    <p:sldId id="260" r:id="rId14"/>
    <p:sldId id="271" r:id="rId15"/>
    <p:sldId id="272" r:id="rId16"/>
    <p:sldId id="273" r:id="rId17"/>
    <p:sldId id="262" r:id="rId18"/>
    <p:sldId id="275" r:id="rId19"/>
    <p:sldId id="263" r:id="rId20"/>
    <p:sldId id="264" r:id="rId21"/>
    <p:sldId id="274" r:id="rId22"/>
    <p:sldId id="276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1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6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5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4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76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9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8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4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3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9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6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8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10/13/2020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>
            <a:extLst>
              <a:ext uri="{FF2B5EF4-FFF2-40B4-BE49-F238E27FC236}">
                <a16:creationId xmlns:a16="http://schemas.microsoft.com/office/drawing/2014/main" id="{3BEE3788-8935-4DCF-88E3-41727DB42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819" b="9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26C5-5453-4AE5-A086-75D0DB856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534" y="0"/>
            <a:ext cx="10175938" cy="306324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Services : Impact Prediction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BBC8-A774-457A-BCC0-A4071A877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3063240"/>
            <a:ext cx="10268712" cy="2971800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Shruti Bichkunde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</a:t>
            </a:r>
          </a:p>
          <a:p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Rajashekar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582CA41-9DA5-43EF-B1B2-E472CAEF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688" y="138070"/>
            <a:ext cx="1187051" cy="4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550B-AA06-4CDD-97F5-0B77D480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90" y="179774"/>
            <a:ext cx="9789634" cy="80564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‘Location Attribute’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lide7" descr="Top10_Location">
            <a:extLst>
              <a:ext uri="{FF2B5EF4-FFF2-40B4-BE49-F238E27FC236}">
                <a16:creationId xmlns:a16="http://schemas.microsoft.com/office/drawing/2014/main" id="{9F9F7E8F-A81E-43EF-B586-24836A63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81" y="985421"/>
            <a:ext cx="8380521" cy="56928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3847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795CAD-0ADE-474C-A3C4-F9AF0EFA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30819"/>
            <a:ext cx="10018713" cy="75460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Caller_ID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Type_Contact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slide6" descr="type_contact">
            <a:extLst>
              <a:ext uri="{FF2B5EF4-FFF2-40B4-BE49-F238E27FC236}">
                <a16:creationId xmlns:a16="http://schemas.microsoft.com/office/drawing/2014/main" id="{A6AE12BD-D131-4C13-8D5D-39FC7CF4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19" y="985421"/>
            <a:ext cx="7421732" cy="575716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349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734E-00B8-4577-B56A-2F340580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8" y="75460"/>
            <a:ext cx="11194742" cy="95656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 Number of days taken for some particular locations to resolve the issue.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90106-CA50-4C96-97BC-BABB28A9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1127464"/>
            <a:ext cx="10413506" cy="56639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78781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9A43-FC5F-4308-B0B6-4ED35B4E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79677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1A40-D4F7-4574-9D05-7B379167F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794" y="2307455"/>
            <a:ext cx="6223249" cy="323443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(values are represented by “?”) only account for two columns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‘change request’ with 98.3% and 99.3% respectively.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I eliminated these two columns from dataset.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D71F93-4E9B-4D5D-8C8D-5EA2AEBF82AC}"/>
              </a:ext>
            </a:extLst>
          </p:cNvPr>
          <p:cNvSpPr txBox="1">
            <a:spLocks/>
          </p:cNvSpPr>
          <p:nvPr/>
        </p:nvSpPr>
        <p:spPr>
          <a:xfrm>
            <a:off x="1484310" y="750903"/>
            <a:ext cx="10018713" cy="7967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E04AE-ACF1-4D06-A0F7-FE747756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43" y="1624612"/>
            <a:ext cx="4152900" cy="506915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53468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071C-E44C-46CC-A3A8-A1B06A6BD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18117"/>
            <a:ext cx="10018713" cy="79011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(Continued)</a:t>
            </a:r>
            <a:br>
              <a:rPr lang="en-IN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02A7-71AD-4DC8-BD60-6334B83A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29" y="581487"/>
            <a:ext cx="10018713" cy="16386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‘ID’ column has got multiple as well as duplicate entries. Hence, I removed duplicate values w.r.t column ‘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updated_at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the last updated entry among duplicates, total number of rows reduced from ‘141712’ to ‘89653’.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4A36B-1021-4168-A19A-E4C3866B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03" y="2146321"/>
            <a:ext cx="8725256" cy="43935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2729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0CD0-26E4-4A74-90D9-BCA1A033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906" y="526003"/>
            <a:ext cx="10018713" cy="965446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AAAD-589B-42A0-90CD-13D5BFDD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906" y="1420427"/>
            <a:ext cx="10018713" cy="460751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represents Eight levels controlling the incident management process transitions from opening until closing the case. But apart from this there are 2 entries with -100. This does not represent any particular state of the Incident. Hence, I replaced it by the ‘mode’ of the column-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i.e. ‘Resolved’ which accounts for the highest count of occurance-25004.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checked Feature Importance and Correlation Matrix for each and every column and in accordance with that we dropped some columns.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8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A58F-2406-41D8-B90F-59853424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43" y="190130"/>
            <a:ext cx="10018713" cy="10527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Graph for all the attributes in the Dataset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F5E90-DC1C-4586-8F8B-C89301AE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60" y="1408914"/>
            <a:ext cx="8820150" cy="5105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72130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B726-FDFA-4D54-AE08-EBBBE9CB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53" y="-124287"/>
            <a:ext cx="10018713" cy="75238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: Heatmap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1D916-20A5-4A4C-AC37-8CAA2698B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79" y="1282823"/>
            <a:ext cx="10313415" cy="55751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9116EC-12D8-432E-9CE0-EDBC6AC902D0}"/>
              </a:ext>
            </a:extLst>
          </p:cNvPr>
          <p:cNvSpPr txBox="1">
            <a:spLocks/>
          </p:cNvSpPr>
          <p:nvPr/>
        </p:nvSpPr>
        <p:spPr>
          <a:xfrm>
            <a:off x="1757779" y="530440"/>
            <a:ext cx="10018713" cy="7523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its clearly observed, many columns are showing high correlation with Target Variable and also showing inter-correlation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02178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98DE-6341-458E-8458-688B2351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89" y="144262"/>
            <a:ext cx="10018713" cy="6192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for Model Building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454F-EF9E-4497-8811-7DE37E43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87" y="1482325"/>
            <a:ext cx="10768615" cy="523141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95463C-4C30-45C1-BC1E-6D79F7423813}"/>
              </a:ext>
            </a:extLst>
          </p:cNvPr>
          <p:cNvSpPr txBox="1">
            <a:spLocks/>
          </p:cNvSpPr>
          <p:nvPr/>
        </p:nvSpPr>
        <p:spPr>
          <a:xfrm>
            <a:off x="1645589" y="763479"/>
            <a:ext cx="10018713" cy="6192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the list of First and Last 5 entries of the final Dataset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C1D7-B0C7-4AC7-9103-88A0C66E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21329"/>
            <a:ext cx="10018713" cy="94547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D686-87CA-4155-AB44-FDFDA527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037" y="781234"/>
            <a:ext cx="3453413" cy="6076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list of models I tried for this Dataset. Out of which, the best model I got is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 Accuracy, Precision, Recall and F1 Score.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243E4-8727-4F28-979E-F270204E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20" y="1198485"/>
            <a:ext cx="7026352" cy="540650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87956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E974-3AA6-451F-B58C-B4E1AEB2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65790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  <a:endParaRPr lang="en-IN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789A-459E-4EF1-8096-A5C31EC9F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592279"/>
            <a:ext cx="10018713" cy="389729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incident is an unplanned interruption to an IT Service or reduction in the quality of an IT Service. Failure of a service, service degradation, failure of a server etc. are all incidents. These incidents all affect the service delivery to the customer or business.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 decides the level of priority of an Incident. The impact is often based on how Service Levels will be affected in a business of the company.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The business Objective for this Project is to predict the 	impact of the incident raised by the customer. </a:t>
            </a: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007F104-0D85-4FA5-9C3F-54BFEAB3AA1D}"/>
              </a:ext>
            </a:extLst>
          </p:cNvPr>
          <p:cNvSpPr/>
          <p:nvPr/>
        </p:nvSpPr>
        <p:spPr>
          <a:xfrm>
            <a:off x="10532720" y="176795"/>
            <a:ext cx="1187056" cy="411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26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C05E-5F9A-456B-91C5-2D1B175D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76" y="248759"/>
            <a:ext cx="10018713" cy="90330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for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04FE-6A0C-4D01-B022-7A0855E0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93" y="1152062"/>
            <a:ext cx="8106532" cy="54571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67483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B6A3-C6BB-4CC0-944B-8C2169E4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591844"/>
            <a:ext cx="10018713" cy="94991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Using Flask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3A2-5636-41D1-B09B-5129A357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16241"/>
            <a:ext cx="10018713" cy="4574959"/>
          </a:xfrm>
        </p:spPr>
        <p:txBody>
          <a:bodyPr>
            <a:normAutofit/>
          </a:bodyPr>
          <a:lstStyle/>
          <a:p>
            <a:r>
              <a:rPr lang="en-US" sz="2800" dirty="0"/>
              <a:t>For Deployment I considered only those columns which I have finalized for Model building.</a:t>
            </a:r>
          </a:p>
          <a:p>
            <a:r>
              <a:rPr lang="en-US" sz="2800" dirty="0"/>
              <a:t>For Show casing the project(model built in Python) on Local Machine I used Flask framework.</a:t>
            </a:r>
          </a:p>
          <a:p>
            <a:r>
              <a:rPr lang="en-US" sz="2800" dirty="0"/>
              <a:t>I deployed the final model on Heroku Cloud Platform.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5607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9E73-62A9-411E-9AA7-CDF131ED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699" y="188651"/>
            <a:ext cx="10018713" cy="4949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Deployment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E09231-7D34-42F2-9E27-9299A3739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358" y="876299"/>
            <a:ext cx="7730457" cy="290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CB899-D503-4C4A-9C8A-F7764CD3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59" y="3275860"/>
            <a:ext cx="7730456" cy="33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3CDF-A16D-4344-A25E-2BCBAF6C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669154"/>
            <a:ext cx="10018713" cy="76126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8F97-F891-467B-8173-E405AED3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62469"/>
            <a:ext cx="10018713" cy="16157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Imbalanced data - Column Selection was a tricky task.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Improving precision and recall - Impact ‘Medium’ has largest value count. Hence, Precision and Recall for others (‘High’ and ‘Low’) was getting degraded for multiple models.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Columns had Mixed Datatypes – Lot of Transformations done on columns</a:t>
            </a:r>
            <a:r>
              <a:rPr lang="en-IN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DFAC4D-4332-46F9-AA38-5ECF2E236DE0}"/>
              </a:ext>
            </a:extLst>
          </p:cNvPr>
          <p:cNvSpPr txBox="1">
            <a:spLocks/>
          </p:cNvSpPr>
          <p:nvPr/>
        </p:nvSpPr>
        <p:spPr>
          <a:xfrm>
            <a:off x="1484309" y="4413681"/>
            <a:ext cx="10018713" cy="161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Applying different techniques for Data  Cleaning and Data pre-processing  we got desired results.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Stratified k fold Selection helped to overcome this problem.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eliminated multiple EDA steps of converting Categorical Data into Numerical format.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8CFC8D-C486-4688-BD0D-40DA5F2FB87F}"/>
              </a:ext>
            </a:extLst>
          </p:cNvPr>
          <p:cNvSpPr txBox="1">
            <a:spLocks/>
          </p:cNvSpPr>
          <p:nvPr/>
        </p:nvSpPr>
        <p:spPr>
          <a:xfrm>
            <a:off x="1618955" y="3319139"/>
            <a:ext cx="10018713" cy="7612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OVERCOME CHALLENGES 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9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3603-DDC0-40C9-B407-D1A46721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89" y="3597676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en-IN" sz="7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1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8A81-1CC7-4A52-8C76-D5CC3A1DE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75418"/>
            <a:ext cx="11325421" cy="1635496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Architecture/Project Flow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6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C4229AC9-CB69-41E1-8642-88D5A922B6F4}"/>
              </a:ext>
            </a:extLst>
          </p:cNvPr>
          <p:cNvSpPr/>
          <p:nvPr/>
        </p:nvSpPr>
        <p:spPr>
          <a:xfrm>
            <a:off x="9074984" y="0"/>
            <a:ext cx="3009501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23872A2-D7F1-47DA-9E9B-0D897A252E53}"/>
              </a:ext>
            </a:extLst>
          </p:cNvPr>
          <p:cNvSpPr/>
          <p:nvPr/>
        </p:nvSpPr>
        <p:spPr>
          <a:xfrm>
            <a:off x="5869156" y="9337"/>
            <a:ext cx="3183405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E5AE5-8015-4A84-8ABC-ECCBBF4A4F64}"/>
              </a:ext>
            </a:extLst>
          </p:cNvPr>
          <p:cNvSpPr/>
          <p:nvPr/>
        </p:nvSpPr>
        <p:spPr>
          <a:xfrm>
            <a:off x="2816605" y="19279"/>
            <a:ext cx="3052717" cy="66649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628AD5-46B8-4266-A3FF-2056A42ABAFE}"/>
              </a:ext>
            </a:extLst>
          </p:cNvPr>
          <p:cNvSpPr/>
          <p:nvPr/>
        </p:nvSpPr>
        <p:spPr>
          <a:xfrm>
            <a:off x="73270" y="0"/>
            <a:ext cx="2779860" cy="66842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482551" y="1266244"/>
            <a:ext cx="1752600" cy="762000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584" y="0"/>
            <a:ext cx="2752546" cy="6289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9157" y="0"/>
            <a:ext cx="3183404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3579948" y="2504136"/>
            <a:ext cx="1603686" cy="874614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3426249" y="5559698"/>
            <a:ext cx="2092048" cy="752340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lowchart: Process 19"/>
          <p:cNvSpPr/>
          <p:nvPr/>
        </p:nvSpPr>
        <p:spPr>
          <a:xfrm>
            <a:off x="9529245" y="4792552"/>
            <a:ext cx="2114306" cy="1280256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DEPLOYMENT ON CLOUD PLATFORM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lowchart: Process 20"/>
          <p:cNvSpPr/>
          <p:nvPr/>
        </p:nvSpPr>
        <p:spPr>
          <a:xfrm>
            <a:off x="9502592" y="3139782"/>
            <a:ext cx="2140959" cy="893175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ON LOCAL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owchart: Process 21"/>
          <p:cNvSpPr/>
          <p:nvPr/>
        </p:nvSpPr>
        <p:spPr>
          <a:xfrm>
            <a:off x="9504626" y="1319950"/>
            <a:ext cx="2053390" cy="855134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FLASK/DJANGO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Flowchart: Process 23"/>
          <p:cNvSpPr/>
          <p:nvPr/>
        </p:nvSpPr>
        <p:spPr>
          <a:xfrm>
            <a:off x="6685573" y="4076700"/>
            <a:ext cx="1841932" cy="2142543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BEST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High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 Accuracy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2] Precision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     Recall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4] F1 score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lowchart: Process 24"/>
          <p:cNvSpPr/>
          <p:nvPr/>
        </p:nvSpPr>
        <p:spPr>
          <a:xfrm>
            <a:off x="6716962" y="2589599"/>
            <a:ext cx="1741087" cy="703688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lowchart: Process 25"/>
          <p:cNvSpPr/>
          <p:nvPr/>
        </p:nvSpPr>
        <p:spPr>
          <a:xfrm>
            <a:off x="6420404" y="1295400"/>
            <a:ext cx="2439951" cy="703688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1358851" y="2076822"/>
            <a:ext cx="0" cy="19460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cxnSpLocks/>
          </p:cNvCxnSpPr>
          <p:nvPr/>
        </p:nvCxnSpPr>
        <p:spPr>
          <a:xfrm rot="5400000" flipH="1" flipV="1">
            <a:off x="3283019" y="3192421"/>
            <a:ext cx="4631281" cy="1607952"/>
          </a:xfrm>
          <a:prstGeom prst="bentConnector4">
            <a:avLst>
              <a:gd name="adj1" fmla="val -6718"/>
              <a:gd name="adj2" fmla="val 8409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2235151" y="1658990"/>
            <a:ext cx="11003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</p:cNvCxnSpPr>
          <p:nvPr/>
        </p:nvCxnSpPr>
        <p:spPr>
          <a:xfrm rot="5400000" flipH="1" flipV="1">
            <a:off x="6586515" y="3323556"/>
            <a:ext cx="4325512" cy="1506289"/>
          </a:xfrm>
          <a:prstGeom prst="bentConnector4">
            <a:avLst>
              <a:gd name="adj1" fmla="val -5285"/>
              <a:gd name="adj2" fmla="val 873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  <a:stCxn id="22" idx="2"/>
          </p:cNvCxnSpPr>
          <p:nvPr/>
        </p:nvCxnSpPr>
        <p:spPr>
          <a:xfrm flipH="1">
            <a:off x="10490381" y="2175084"/>
            <a:ext cx="40940" cy="9289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21" idx="2"/>
            <a:endCxn id="20" idx="0"/>
          </p:cNvCxnSpPr>
          <p:nvPr/>
        </p:nvCxnSpPr>
        <p:spPr>
          <a:xfrm>
            <a:off x="10573072" y="4032957"/>
            <a:ext cx="13326" cy="7595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>
            <a:off x="7586242" y="2028244"/>
            <a:ext cx="0" cy="5539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</p:cNvCxnSpPr>
          <p:nvPr/>
        </p:nvCxnSpPr>
        <p:spPr>
          <a:xfrm>
            <a:off x="7635692" y="3328114"/>
            <a:ext cx="13687" cy="728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  <a:endCxn id="16" idx="0"/>
          </p:cNvCxnSpPr>
          <p:nvPr/>
        </p:nvCxnSpPr>
        <p:spPr>
          <a:xfrm>
            <a:off x="4381791" y="1999088"/>
            <a:ext cx="0" cy="505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</p:cNvCxnSpPr>
          <p:nvPr/>
        </p:nvCxnSpPr>
        <p:spPr>
          <a:xfrm>
            <a:off x="4389825" y="3438336"/>
            <a:ext cx="0" cy="584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endCxn id="18" idx="0"/>
          </p:cNvCxnSpPr>
          <p:nvPr/>
        </p:nvCxnSpPr>
        <p:spPr>
          <a:xfrm>
            <a:off x="4471225" y="4873718"/>
            <a:ext cx="1048" cy="6859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9064824" y="19279"/>
            <a:ext cx="3009501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4C4CCD3F-6B07-49D6-9D66-A18CD8225FD0}"/>
              </a:ext>
            </a:extLst>
          </p:cNvPr>
          <p:cNvSpPr/>
          <p:nvPr/>
        </p:nvSpPr>
        <p:spPr>
          <a:xfrm>
            <a:off x="3335501" y="1168754"/>
            <a:ext cx="2087978" cy="796822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20A4EF-CDF0-431D-B1FE-CB4136179E47}"/>
              </a:ext>
            </a:extLst>
          </p:cNvPr>
          <p:cNvCxnSpPr/>
          <p:nvPr/>
        </p:nvCxnSpPr>
        <p:spPr>
          <a:xfrm flipV="1">
            <a:off x="14249400" y="2248679"/>
            <a:ext cx="23327" cy="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7F8BA47-AE65-46F8-8B65-97D955F0E6CB}"/>
              </a:ext>
            </a:extLst>
          </p:cNvPr>
          <p:cNvSpPr/>
          <p:nvPr/>
        </p:nvSpPr>
        <p:spPr>
          <a:xfrm>
            <a:off x="2853131" y="-14376"/>
            <a:ext cx="3009501" cy="6382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490887" y="4071438"/>
            <a:ext cx="1752600" cy="762000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D9B4F48-51ED-4BE4-B27E-943CA7D9DE38}"/>
              </a:ext>
            </a:extLst>
          </p:cNvPr>
          <p:cNvSpPr/>
          <p:nvPr/>
        </p:nvSpPr>
        <p:spPr>
          <a:xfrm>
            <a:off x="3344018" y="4040212"/>
            <a:ext cx="2209764" cy="793226"/>
          </a:xfrm>
          <a:prstGeom prst="flowChartProces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31693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992E-F9CC-4C81-92D1-42CD06DC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79" y="82118"/>
            <a:ext cx="8591148" cy="734627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E041-A2A0-479E-93B8-02505EAB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901" y="1029810"/>
            <a:ext cx="10246083" cy="2454065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having incidents raised by customers. Which contains an event log of an incident management process extracted from a service desk platform of an IT company.</a:t>
            </a: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Dataset has more than 1+ lakh Incidents and some of the data was anonymized for privacy.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comprises of 25 columns in total out of which 24 are Independent Variables and 'impact' is Target Variable.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F334383-7C05-48E8-BA90-6E5D8770E40B}"/>
              </a:ext>
            </a:extLst>
          </p:cNvPr>
          <p:cNvSpPr/>
          <p:nvPr/>
        </p:nvSpPr>
        <p:spPr>
          <a:xfrm>
            <a:off x="10665885" y="270388"/>
            <a:ext cx="1187056" cy="411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54C51-44CB-49AA-88CD-4A07C802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870"/>
            <a:ext cx="12192000" cy="3124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81452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E841-ADCF-42B0-B11F-D14766DC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30820"/>
            <a:ext cx="10018713" cy="852256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Types and Unique Values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F4F12-B2F7-4294-85F0-8D29D2DB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88" y="1251751"/>
            <a:ext cx="4048125" cy="546864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7B977-4A91-467F-9992-0D8E3B532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10" y="1287262"/>
            <a:ext cx="3749151" cy="543313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5156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00A4-AB4E-4209-8507-B7843356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49928"/>
            <a:ext cx="10018713" cy="78789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383C2-5744-4B31-9695-F2DDFA6C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25" y="1637423"/>
            <a:ext cx="9760286" cy="43461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00395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3745-5DE4-40BF-A382-D5C3D1F5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599" y="141116"/>
            <a:ext cx="10018713" cy="69911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Variable-’impact’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1ADB-6502-4189-8B87-2426368B7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938" y="1093433"/>
            <a:ext cx="10409329" cy="6131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As shown in graph, Impact-’Medium’ count is high in the dataset as compared to ‘High’ and ‘Low’.</a:t>
            </a:r>
            <a:endParaRPr lang="en-IN" dirty="0"/>
          </a:p>
        </p:txBody>
      </p:sp>
      <p:pic>
        <p:nvPicPr>
          <p:cNvPr id="5" name="slide2" descr="Impact">
            <a:extLst>
              <a:ext uri="{FF2B5EF4-FFF2-40B4-BE49-F238E27FC236}">
                <a16:creationId xmlns:a16="http://schemas.microsoft.com/office/drawing/2014/main" id="{28FB004F-A0F3-492C-B6A8-EAABC03E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95" y="1786447"/>
            <a:ext cx="8135253" cy="47673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96780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075A-7E1F-4C9A-80CA-127B2DCD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86" y="295183"/>
            <a:ext cx="10018713" cy="6636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lide8" descr="category_ID">
            <a:extLst>
              <a:ext uri="{FF2B5EF4-FFF2-40B4-BE49-F238E27FC236}">
                <a16:creationId xmlns:a16="http://schemas.microsoft.com/office/drawing/2014/main" id="{6E43856F-9B73-43E0-A1B1-6A4E02FA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65" y="1029811"/>
            <a:ext cx="9421634" cy="575679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55950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972</TotalTime>
  <Words>788</Words>
  <Application>Microsoft Office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Corbel</vt:lpstr>
      <vt:lpstr>Times New Roman</vt:lpstr>
      <vt:lpstr>Parallax</vt:lpstr>
      <vt:lpstr>Incident Services : Impact Prediction</vt:lpstr>
      <vt:lpstr>BUSINESS OBJECTIVE</vt:lpstr>
      <vt:lpstr>Project Architecture/Project Flow</vt:lpstr>
      <vt:lpstr>PowerPoint Presentation</vt:lpstr>
      <vt:lpstr>DataSet Details</vt:lpstr>
      <vt:lpstr>Data Types and Unique Values</vt:lpstr>
      <vt:lpstr>Data Visualization</vt:lpstr>
      <vt:lpstr>Target Variable-’impact’</vt:lpstr>
      <vt:lpstr>‘Category_ID’</vt:lpstr>
      <vt:lpstr>‘Location Attribute’</vt:lpstr>
      <vt:lpstr>‘Caller_ID’ and ‘Type_Contact’</vt:lpstr>
      <vt:lpstr>Total Number of days taken for some particular locations to resolve the issue.</vt:lpstr>
      <vt:lpstr>Exploratory Data Analysis (EDA) </vt:lpstr>
      <vt:lpstr>Data Cleaning (Continued) </vt:lpstr>
      <vt:lpstr>Feature Engineering</vt:lpstr>
      <vt:lpstr>Feature Importance Graph for all the attributes in the Dataset</vt:lpstr>
      <vt:lpstr>Correlation Matrix : Heatmap </vt:lpstr>
      <vt:lpstr>Final Dataset for Model Building</vt:lpstr>
      <vt:lpstr>Model Building</vt:lpstr>
      <vt:lpstr>Confusion Matrix for CatBoost</vt:lpstr>
      <vt:lpstr>Deployment Using Flask</vt:lpstr>
      <vt:lpstr>Final Deployment</vt:lpstr>
      <vt:lpstr>CHALLENGES FACED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services :  impact prediction</dc:title>
  <dc:creator>Shruti Bichkunde</dc:creator>
  <cp:lastModifiedBy>Shruti Bichkunde</cp:lastModifiedBy>
  <cp:revision>44</cp:revision>
  <dcterms:created xsi:type="dcterms:W3CDTF">2020-10-11T20:35:36Z</dcterms:created>
  <dcterms:modified xsi:type="dcterms:W3CDTF">2020-10-13T18:50:39Z</dcterms:modified>
</cp:coreProperties>
</file>